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FC91-AD84-4775-B669-206FCC46DF8E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C305-4350-4210-A622-23469B9BF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02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FC91-AD84-4775-B669-206FCC46DF8E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C305-4350-4210-A622-23469B9BF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44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FC91-AD84-4775-B669-206FCC46DF8E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C305-4350-4210-A622-23469B9BF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695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" t="28519"/>
          <a:stretch/>
        </p:blipFill>
        <p:spPr>
          <a:xfrm>
            <a:off x="1" y="-12700"/>
            <a:ext cx="9142485" cy="6857031"/>
          </a:xfrm>
          <a:prstGeom prst="rect">
            <a:avLst/>
          </a:prstGeom>
        </p:spPr>
      </p:pic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3700-D2F0-4E3A-A777-D3760E40E04A}" type="datetimeFigureOut">
              <a:rPr lang="zh-CN" altLang="en-US" smtClean="0"/>
              <a:t>2020/7/12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D90D7-01B4-4AF1-B54D-18436DA9706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KSO_CT2"/>
          <p:cNvSpPr>
            <a:spLocks noGrp="1"/>
          </p:cNvSpPr>
          <p:nvPr>
            <p:ph type="subTitle" idx="1" hasCustomPrompt="1"/>
          </p:nvPr>
        </p:nvSpPr>
        <p:spPr>
          <a:xfrm>
            <a:off x="474141" y="3178255"/>
            <a:ext cx="6196624" cy="467211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  <a:effectLst/>
                <a:latin typeface="+mn-ea"/>
                <a:ea typeface="+mn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单击此处添加您的副标题</a:t>
            </a:r>
          </a:p>
        </p:txBody>
      </p:sp>
      <p:sp>
        <p:nvSpPr>
          <p:cNvPr id="7" name="KSO_CT1"/>
          <p:cNvSpPr>
            <a:spLocks noGrp="1"/>
          </p:cNvSpPr>
          <p:nvPr>
            <p:ph type="title" hasCustomPrompt="1"/>
          </p:nvPr>
        </p:nvSpPr>
        <p:spPr>
          <a:xfrm>
            <a:off x="474141" y="1341122"/>
            <a:ext cx="6196624" cy="1716487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3600" b="1" kern="1000" baseline="0">
                <a:gradFill flip="none" rotWithShape="1">
                  <a:gsLst>
                    <a:gs pos="65000">
                      <a:schemeClr val="accent1">
                        <a:lumMod val="75000"/>
                      </a:schemeClr>
                    </a:gs>
                    <a:gs pos="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/>
                <a:latin typeface="+mj-ea"/>
                <a:ea typeface="+mj-ea"/>
              </a:defRPr>
            </a:lvl1pPr>
          </a:lstStyle>
          <a:p>
            <a:r>
              <a:rPr lang="zh-CN" altLang="en-US" dirty="0" smtClean="0"/>
              <a:t>单击此处添加您的标题文字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1829238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4294967295" pos="4967">
          <p15:clr>
            <a:srgbClr val="FBAE40"/>
          </p15:clr>
        </p15:guide>
        <p15:guide id="4294967295" orient="horz" pos="2160">
          <p15:clr>
            <a:srgbClr val="FBAE40"/>
          </p15:clr>
        </p15:guide>
        <p15:guide id="4294967295" pos="6623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" t="28519"/>
          <a:stretch/>
        </p:blipFill>
        <p:spPr>
          <a:xfrm>
            <a:off x="1" y="-12700"/>
            <a:ext cx="9142485" cy="6857031"/>
          </a:xfrm>
          <a:prstGeom prst="rect">
            <a:avLst/>
          </a:prstGeom>
        </p:spPr>
      </p:pic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3700-D2F0-4E3A-A777-D3760E40E04A}" type="datetimeFigureOut">
              <a:rPr lang="zh-CN" altLang="en-US" smtClean="0">
                <a:solidFill>
                  <a:srgbClr val="5F5F5F">
                    <a:tint val="75000"/>
                  </a:srgbClr>
                </a:solidFill>
              </a:rPr>
              <a:pPr/>
              <a:t>2020/7/12</a:t>
            </a:fld>
            <a:endParaRPr lang="zh-CN" altLang="en-US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D90D7-01B4-4AF1-B54D-18436DA97069}" type="slidenum">
              <a:rPr lang="zh-CN" altLang="en-US" smtClean="0">
                <a:solidFill>
                  <a:srgbClr val="5F5F5F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3" name="KSO_CT2"/>
          <p:cNvSpPr>
            <a:spLocks noGrp="1"/>
          </p:cNvSpPr>
          <p:nvPr>
            <p:ph type="subTitle" idx="1" hasCustomPrompt="1"/>
          </p:nvPr>
        </p:nvSpPr>
        <p:spPr>
          <a:xfrm>
            <a:off x="474141" y="3178255"/>
            <a:ext cx="6196624" cy="467211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  <a:effectLst/>
                <a:latin typeface="+mn-ea"/>
                <a:ea typeface="+mn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单击此处添加您的副标题</a:t>
            </a:r>
          </a:p>
        </p:txBody>
      </p:sp>
      <p:sp>
        <p:nvSpPr>
          <p:cNvPr id="7" name="KSO_CT1"/>
          <p:cNvSpPr>
            <a:spLocks noGrp="1"/>
          </p:cNvSpPr>
          <p:nvPr>
            <p:ph type="title" hasCustomPrompt="1"/>
          </p:nvPr>
        </p:nvSpPr>
        <p:spPr>
          <a:xfrm>
            <a:off x="474141" y="1341122"/>
            <a:ext cx="6196624" cy="1716487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3600" b="1" kern="1000" baseline="0">
                <a:gradFill flip="none" rotWithShape="1">
                  <a:gsLst>
                    <a:gs pos="65000">
                      <a:schemeClr val="accent1">
                        <a:lumMod val="75000"/>
                      </a:schemeClr>
                    </a:gs>
                    <a:gs pos="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/>
                <a:latin typeface="+mj-ea"/>
                <a:ea typeface="+mj-ea"/>
              </a:defRPr>
            </a:lvl1pPr>
          </a:lstStyle>
          <a:p>
            <a:r>
              <a:rPr lang="zh-CN" altLang="en-US" dirty="0" smtClean="0"/>
              <a:t>单击此处添加您的标题文字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0612180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4294967295" pos="4967">
          <p15:clr>
            <a:srgbClr val="FBAE40"/>
          </p15:clr>
        </p15:guide>
        <p15:guide id="4294967295" orient="horz" pos="2160">
          <p15:clr>
            <a:srgbClr val="FBAE40"/>
          </p15:clr>
        </p15:guide>
        <p15:guide id="4294967295" pos="6623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800"/>
            </a:lvl2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3700-D2F0-4E3A-A777-D3760E40E04A}" type="datetimeFigureOut">
              <a:rPr lang="zh-CN" altLang="en-US" smtClean="0">
                <a:solidFill>
                  <a:srgbClr val="5F5F5F">
                    <a:tint val="75000"/>
                  </a:srgbClr>
                </a:solidFill>
              </a:rPr>
              <a:pPr/>
              <a:t>2020/7/12</a:t>
            </a:fld>
            <a:endParaRPr lang="zh-CN" altLang="en-US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D90D7-01B4-4AF1-B54D-18436DA97069}" type="slidenum">
              <a:rPr lang="zh-CN" altLang="en-US" smtClean="0">
                <a:solidFill>
                  <a:srgbClr val="5F5F5F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5F5F5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880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 hasCustomPrompt="1"/>
          </p:nvPr>
        </p:nvSpPr>
        <p:spPr>
          <a:xfrm>
            <a:off x="1574008" y="2108203"/>
            <a:ext cx="5995988" cy="1235075"/>
          </a:xfrm>
        </p:spPr>
        <p:txBody>
          <a:bodyPr anchor="b">
            <a:normAutofit/>
          </a:bodyPr>
          <a:lstStyle>
            <a:lvl1pPr algn="ctr">
              <a:defRPr sz="2700">
                <a:solidFill>
                  <a:schemeClr val="tx2"/>
                </a:solidFill>
                <a:effectLst/>
              </a:defRPr>
            </a:lvl1pPr>
          </a:lstStyle>
          <a:p>
            <a:r>
              <a:rPr lang="zh-CN" altLang="en-US" dirty="0" smtClean="0"/>
              <a:t>此处添加您的标题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 hasCustomPrompt="1"/>
          </p:nvPr>
        </p:nvSpPr>
        <p:spPr>
          <a:xfrm>
            <a:off x="3038171" y="3400425"/>
            <a:ext cx="3067663" cy="357478"/>
          </a:xfrm>
          <a:prstGeom prst="round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单击此处添加您的副标题</a:t>
            </a:r>
            <a:endParaRPr lang="en-US" altLang="zh-CN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3700-D2F0-4E3A-A777-D3760E40E04A}" type="datetimeFigureOut">
              <a:rPr lang="zh-CN" altLang="en-US" smtClean="0">
                <a:solidFill>
                  <a:srgbClr val="5F5F5F">
                    <a:tint val="75000"/>
                  </a:srgbClr>
                </a:solidFill>
              </a:rPr>
              <a:pPr/>
              <a:t>2020/7/12</a:t>
            </a:fld>
            <a:endParaRPr lang="zh-CN" altLang="en-US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D90D7-01B4-4AF1-B54D-18436DA97069}" type="slidenum">
              <a:rPr lang="zh-CN" altLang="en-US" smtClean="0">
                <a:solidFill>
                  <a:srgbClr val="5F5F5F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5F5F5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840272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049867" y="1244603"/>
            <a:ext cx="3810000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89501" y="1244603"/>
            <a:ext cx="3820587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3700-D2F0-4E3A-A777-D3760E40E04A}" type="datetimeFigureOut">
              <a:rPr lang="zh-CN" altLang="en-US" smtClean="0">
                <a:solidFill>
                  <a:srgbClr val="5F5F5F">
                    <a:tint val="75000"/>
                  </a:srgbClr>
                </a:solidFill>
              </a:rPr>
              <a:pPr/>
              <a:t>2020/7/12</a:t>
            </a:fld>
            <a:endParaRPr lang="zh-CN" altLang="en-US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D90D7-01B4-4AF1-B54D-18436DA97069}" type="slidenum">
              <a:rPr lang="zh-CN" altLang="en-US" smtClean="0">
                <a:solidFill>
                  <a:srgbClr val="5F5F5F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5F5F5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8593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727199" y="118532"/>
            <a:ext cx="6984076" cy="71702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78" y="1376362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3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824578" y="2200274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885" y="1376362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3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4823885" y="2200274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3700-D2F0-4E3A-A777-D3760E40E04A}" type="datetimeFigureOut">
              <a:rPr lang="zh-CN" altLang="en-US" smtClean="0">
                <a:solidFill>
                  <a:srgbClr val="5F5F5F">
                    <a:tint val="75000"/>
                  </a:srgbClr>
                </a:solidFill>
              </a:rPr>
              <a:pPr/>
              <a:t>2020/7/12</a:t>
            </a:fld>
            <a:endParaRPr lang="zh-CN" altLang="en-US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D90D7-01B4-4AF1-B54D-18436DA97069}" type="slidenum">
              <a:rPr lang="zh-CN" altLang="en-US" smtClean="0">
                <a:solidFill>
                  <a:srgbClr val="5F5F5F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5F5F5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159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3700-D2F0-4E3A-A777-D3760E40E04A}" type="datetimeFigureOut">
              <a:rPr lang="zh-CN" altLang="en-US" smtClean="0">
                <a:solidFill>
                  <a:srgbClr val="5F5F5F">
                    <a:tint val="75000"/>
                  </a:srgbClr>
                </a:solidFill>
              </a:rPr>
              <a:pPr/>
              <a:t>2020/7/12</a:t>
            </a:fld>
            <a:endParaRPr lang="zh-CN" altLang="en-US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D90D7-01B4-4AF1-B54D-18436DA97069}" type="slidenum">
              <a:rPr lang="zh-CN" altLang="en-US" smtClean="0">
                <a:solidFill>
                  <a:srgbClr val="5F5F5F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5F5F5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8593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3700-D2F0-4E3A-A777-D3760E40E04A}" type="datetimeFigureOut">
              <a:rPr lang="zh-CN" altLang="en-US" smtClean="0">
                <a:solidFill>
                  <a:srgbClr val="5F5F5F">
                    <a:tint val="75000"/>
                  </a:srgbClr>
                </a:solidFill>
              </a:rPr>
              <a:pPr/>
              <a:t>2020/7/12</a:t>
            </a:fld>
            <a:endParaRPr lang="zh-CN" altLang="en-US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D90D7-01B4-4AF1-B54D-18436DA97069}" type="slidenum">
              <a:rPr lang="zh-CN" altLang="en-US" smtClean="0">
                <a:solidFill>
                  <a:srgbClr val="5F5F5F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5F5F5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561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FC91-AD84-4775-B669-206FCC46DF8E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C305-4350-4210-A622-23469B9BF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104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858444" y="533402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4115992" y="1063632"/>
            <a:ext cx="4629150" cy="4873625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858444" y="2133602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3700-D2F0-4E3A-A777-D3760E40E04A}" type="datetimeFigureOut">
              <a:rPr lang="zh-CN" altLang="en-US" smtClean="0">
                <a:solidFill>
                  <a:srgbClr val="5F5F5F">
                    <a:tint val="75000"/>
                  </a:srgbClr>
                </a:solidFill>
              </a:rPr>
              <a:pPr/>
              <a:t>2020/7/12</a:t>
            </a:fld>
            <a:endParaRPr lang="zh-CN" altLang="en-US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D90D7-01B4-4AF1-B54D-18436DA97069}" type="slidenum">
              <a:rPr lang="zh-CN" altLang="en-US" smtClean="0">
                <a:solidFill>
                  <a:srgbClr val="5F5F5F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5F5F5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646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934644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4082125" y="987430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934644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3700-D2F0-4E3A-A777-D3760E40E04A}" type="datetimeFigureOut">
              <a:rPr lang="zh-CN" altLang="en-US" smtClean="0">
                <a:solidFill>
                  <a:srgbClr val="5F5F5F">
                    <a:tint val="75000"/>
                  </a:srgbClr>
                </a:solidFill>
              </a:rPr>
              <a:pPr/>
              <a:t>2020/7/12</a:t>
            </a:fld>
            <a:endParaRPr lang="zh-CN" altLang="en-US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D90D7-01B4-4AF1-B54D-18436DA97069}" type="slidenum">
              <a:rPr lang="zh-CN" altLang="en-US" smtClean="0">
                <a:solidFill>
                  <a:srgbClr val="5F5F5F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5F5F5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7348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3700-D2F0-4E3A-A777-D3760E40E04A}" type="datetimeFigureOut">
              <a:rPr lang="zh-CN" altLang="en-US" smtClean="0">
                <a:solidFill>
                  <a:srgbClr val="5F5F5F">
                    <a:tint val="75000"/>
                  </a:srgbClr>
                </a:solidFill>
              </a:rPr>
              <a:pPr/>
              <a:t>2020/7/12</a:t>
            </a:fld>
            <a:endParaRPr lang="zh-CN" altLang="en-US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D90D7-01B4-4AF1-B54D-18436DA97069}" type="slidenum">
              <a:rPr lang="zh-CN" altLang="en-US" smtClean="0">
                <a:solidFill>
                  <a:srgbClr val="5F5F5F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5F5F5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9640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7628469" y="365125"/>
            <a:ext cx="886883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1585383" y="365125"/>
            <a:ext cx="5949952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3700-D2F0-4E3A-A777-D3760E40E04A}" type="datetimeFigureOut">
              <a:rPr lang="zh-CN" altLang="en-US" smtClean="0">
                <a:solidFill>
                  <a:srgbClr val="5F5F5F">
                    <a:tint val="75000"/>
                  </a:srgbClr>
                </a:solidFill>
              </a:rPr>
              <a:pPr/>
              <a:t>2020/7/12</a:t>
            </a:fld>
            <a:endParaRPr lang="zh-CN" altLang="en-US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D90D7-01B4-4AF1-B54D-18436DA97069}" type="slidenum">
              <a:rPr lang="zh-CN" altLang="en-US" smtClean="0">
                <a:solidFill>
                  <a:srgbClr val="5F5F5F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5F5F5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15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FC91-AD84-4775-B669-206FCC46DF8E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C305-4350-4210-A622-23469B9BF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8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FC91-AD84-4775-B669-206FCC46DF8E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C305-4350-4210-A622-23469B9BF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9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FC91-AD84-4775-B669-206FCC46DF8E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C305-4350-4210-A622-23469B9BF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3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FC91-AD84-4775-B669-206FCC46DF8E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C305-4350-4210-A622-23469B9BF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127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FC91-AD84-4775-B669-206FCC46DF8E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C305-4350-4210-A622-23469B9BF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147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FC91-AD84-4775-B669-206FCC46DF8E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C305-4350-4210-A622-23469B9BF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63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FC91-AD84-4775-B669-206FCC46DF8E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C305-4350-4210-A622-23469B9BF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07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AFC91-AD84-4775-B669-206FCC46DF8E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2C305-4350-4210-A622-23469B9BF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299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0" t="23989" r="6148" b="3235"/>
          <a:stretch/>
        </p:blipFill>
        <p:spPr>
          <a:xfrm>
            <a:off x="1" y="0"/>
            <a:ext cx="9142485" cy="6858000"/>
          </a:xfrm>
          <a:prstGeom prst="rect">
            <a:avLst/>
          </a:prstGeom>
        </p:spPr>
      </p:pic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23700-D2F0-4E3A-A777-D3760E40E04A}" type="datetimeFigureOut">
              <a:rPr lang="zh-CN" altLang="en-US" smtClean="0">
                <a:solidFill>
                  <a:srgbClr val="5F5F5F">
                    <a:tint val="75000"/>
                  </a:srgbClr>
                </a:solidFill>
              </a:rPr>
              <a:pPr/>
              <a:t>2020/7/12</a:t>
            </a:fld>
            <a:endParaRPr lang="zh-CN" altLang="en-US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D90D7-01B4-4AF1-B54D-18436DA97069}" type="slidenum">
              <a:rPr lang="zh-CN" altLang="en-US" smtClean="0">
                <a:solidFill>
                  <a:srgbClr val="5F5F5F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728663" y="76620"/>
            <a:ext cx="7708106" cy="7960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idx="1"/>
          </p:nvPr>
        </p:nvSpPr>
        <p:spPr>
          <a:xfrm>
            <a:off x="728663" y="1047750"/>
            <a:ext cx="7708106" cy="4863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</p:txBody>
      </p:sp>
    </p:spTree>
    <p:extLst>
      <p:ext uri="{BB962C8B-B14F-4D97-AF65-F5344CB8AC3E}">
        <p14:creationId xmlns:p14="http://schemas.microsoft.com/office/powerpoint/2010/main" val="2573626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accent1">
              <a:lumMod val="75000"/>
            </a:schemeClr>
          </a:solidFill>
          <a:effectLst/>
          <a:latin typeface="+mj-ea"/>
          <a:ea typeface="+mj-ea"/>
          <a:cs typeface="+mj-cs"/>
        </a:defRPr>
      </a:lvl1pPr>
    </p:titleStyle>
    <p:bodyStyle>
      <a:lvl1pPr marL="361950" indent="-361950" algn="just" defTabSz="685800" rtl="0" eaLnBrk="1" latinLnBrk="0" hangingPunct="1">
        <a:lnSpc>
          <a:spcPct val="110000"/>
        </a:lnSpc>
        <a:spcBef>
          <a:spcPts val="450"/>
        </a:spcBef>
        <a:spcAft>
          <a:spcPts val="0"/>
        </a:spcAft>
        <a:buClr>
          <a:schemeClr val="accent1"/>
        </a:buClr>
        <a:buSzPct val="80000"/>
        <a:buFont typeface="Wingdings" panose="05000000000000000000" pitchFamily="2" charset="2"/>
        <a:buChar char=""/>
        <a:defRPr lang="zh-CN" altLang="en-US" sz="2400" kern="1200" baseline="0" dirty="0" smtClean="0">
          <a:solidFill>
            <a:schemeClr val="accent1">
              <a:lumMod val="75000"/>
            </a:schemeClr>
          </a:solidFill>
          <a:latin typeface="+mn-ea"/>
          <a:ea typeface="+mn-ea"/>
          <a:cs typeface="+mn-cs"/>
        </a:defRPr>
      </a:lvl1pPr>
      <a:lvl2pPr marL="361950" indent="-361950" algn="just" defTabSz="685800" rtl="0" eaLnBrk="1" latinLnBrk="0" hangingPunct="1">
        <a:lnSpc>
          <a:spcPct val="120000"/>
        </a:lnSpc>
        <a:spcBef>
          <a:spcPts val="0"/>
        </a:spcBef>
        <a:spcAft>
          <a:spcPts val="450"/>
        </a:spcAft>
        <a:buClr>
          <a:schemeClr val="accent2">
            <a:lumMod val="60000"/>
            <a:lumOff val="40000"/>
          </a:schemeClr>
        </a:buClr>
        <a:buFont typeface="幼圆" panose="02010509060101010101" pitchFamily="49" charset="-122"/>
        <a:buChar char=" "/>
        <a:defRPr sz="1800" kern="1200" baseline="0">
          <a:solidFill>
            <a:schemeClr val="tx1"/>
          </a:solidFill>
          <a:latin typeface="+mn-ea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0188" y="1522274"/>
            <a:ext cx="788081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/>
              </a:rPr>
              <a:t>CHÀO MỪNG QUÝ PHỤ HUYNH ĐẾN DỰ</a:t>
            </a:r>
          </a:p>
          <a:p>
            <a:pPr algn="ctr"/>
            <a:r>
              <a:rPr lang="en-US" sz="3600" b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BUỔI HỌP PHHS CUỐI NĂM </a:t>
            </a:r>
          </a:p>
          <a:p>
            <a:pPr algn="ctr"/>
            <a:r>
              <a:rPr lang="en-US" sz="3600" b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2019-2020</a:t>
            </a:r>
            <a:endParaRPr lang="en-US" sz="3600" b="1" cap="none" spc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29534" y="3429000"/>
            <a:ext cx="232826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LỚP 6A4</a:t>
            </a:r>
            <a:endParaRPr lang="en-US" sz="4800" b="1" cap="none" spc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214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16108" y="0"/>
            <a:ext cx="8927892" cy="79601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 baseline="0">
                <a:solidFill>
                  <a:schemeClr val="accent1">
                    <a:lumMod val="75000"/>
                  </a:schemeClr>
                </a:solidFill>
                <a:effectLst/>
                <a:latin typeface="+mj-ea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II: Kết quả học tập, rèn luyện của HS lớp 6A4:</a:t>
            </a:r>
            <a:endParaRPr lang="en-US">
              <a:solidFill>
                <a:schemeClr val="accent1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828490"/>
            <a:ext cx="5915402" cy="10525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*Sĩ số: Đầu năm: 50 HS ( 32 nam, 18 nữ);</a:t>
            </a:r>
          </a:p>
          <a:p>
            <a:pPr>
              <a:lnSpc>
                <a:spcPct val="130000"/>
              </a:lnSpc>
            </a:pP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            Cuối năm: 48HS ( 31 nam, 17 nữ).</a:t>
            </a:r>
            <a:endParaRPr lang="en-US" sz="2400" dirty="0" smtClean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9040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16108" y="0"/>
            <a:ext cx="8927892" cy="79601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 baseline="0">
                <a:solidFill>
                  <a:schemeClr val="accent1">
                    <a:lumMod val="75000"/>
                  </a:schemeClr>
                </a:solidFill>
                <a:effectLst/>
                <a:latin typeface="+mj-ea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II: Kết quả học tập, rèn luyện của HS lớp 6A4:</a:t>
            </a:r>
            <a:endParaRPr lang="en-US">
              <a:solidFill>
                <a:schemeClr val="accent1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5806" y="830022"/>
            <a:ext cx="1877437" cy="5224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b="1" u="sng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1: Học lực</a:t>
            </a:r>
            <a:r>
              <a:rPr lang="en-US" sz="2400" b="1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: </a:t>
            </a:r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81513"/>
              </p:ext>
            </p:extLst>
          </p:nvPr>
        </p:nvGraphicFramePr>
        <p:xfrm>
          <a:off x="703288" y="1600200"/>
          <a:ext cx="7754912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4694"/>
                <a:gridCol w="1262018"/>
                <a:gridCol w="1143000"/>
                <a:gridCol w="2295796"/>
                <a:gridCol w="120940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latin typeface="+mn-ea"/>
                          <a:ea typeface="+mn-ea"/>
                        </a:rPr>
                        <a:t>GIỎI</a:t>
                      </a:r>
                      <a:endParaRPr lang="en-US" sz="2400" b="1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latin typeface="+mn-ea"/>
                          <a:ea typeface="+mn-ea"/>
                        </a:rPr>
                        <a:t>KHÁ</a:t>
                      </a:r>
                      <a:endParaRPr lang="en-US" sz="2400" b="1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latin typeface="+mn-ea"/>
                          <a:ea typeface="+mn-ea"/>
                        </a:rPr>
                        <a:t>TRUNG</a:t>
                      </a:r>
                      <a:r>
                        <a:rPr lang="en-US" sz="2400" b="1" baseline="0" smtClean="0">
                          <a:latin typeface="+mn-ea"/>
                          <a:ea typeface="+mn-ea"/>
                        </a:rPr>
                        <a:t> BÌNH</a:t>
                      </a:r>
                      <a:endParaRPr lang="en-US" sz="2400" b="1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latin typeface="+mn-ea"/>
                          <a:ea typeface="+mn-ea"/>
                        </a:rPr>
                        <a:t>YẾU</a:t>
                      </a:r>
                      <a:endParaRPr lang="en-US" sz="2400" b="1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latin typeface="+mn-ea"/>
                          <a:ea typeface="+mn-ea"/>
                        </a:rPr>
                        <a:t>CHỈ</a:t>
                      </a:r>
                      <a:r>
                        <a:rPr lang="en-US" sz="2400" b="1" baseline="0" smtClean="0">
                          <a:latin typeface="+mn-ea"/>
                          <a:ea typeface="+mn-ea"/>
                        </a:rPr>
                        <a:t> TIÊU</a:t>
                      </a:r>
                      <a:endParaRPr lang="en-US" sz="2400" b="1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+mn-ea"/>
                          <a:ea typeface="+mn-ea"/>
                        </a:rPr>
                        <a:t>5</a:t>
                      </a:r>
                      <a:endParaRPr lang="en-US" sz="240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+mn-ea"/>
                          <a:ea typeface="+mn-ea"/>
                        </a:rPr>
                        <a:t>20</a:t>
                      </a:r>
                      <a:endParaRPr lang="en-US" sz="240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+mn-ea"/>
                          <a:ea typeface="+mn-ea"/>
                        </a:rPr>
                        <a:t>20</a:t>
                      </a:r>
                      <a:endParaRPr lang="en-US" sz="240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+mn-ea"/>
                          <a:ea typeface="+mn-ea"/>
                        </a:rPr>
                        <a:t>5</a:t>
                      </a:r>
                      <a:endParaRPr lang="en-US" sz="240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latin typeface="+mn-ea"/>
                          <a:ea typeface="+mn-ea"/>
                        </a:rPr>
                        <a:t>HỌC</a:t>
                      </a:r>
                      <a:r>
                        <a:rPr lang="en-US" sz="2400" b="1" baseline="0" smtClean="0">
                          <a:latin typeface="+mn-ea"/>
                          <a:ea typeface="+mn-ea"/>
                        </a:rPr>
                        <a:t> KỲ I</a:t>
                      </a:r>
                      <a:endParaRPr lang="en-US" sz="2400" b="1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+mn-ea"/>
                          <a:ea typeface="+mn-ea"/>
                        </a:rPr>
                        <a:t>10</a:t>
                      </a:r>
                      <a:endParaRPr lang="en-US" sz="240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+mn-ea"/>
                          <a:ea typeface="+mn-ea"/>
                        </a:rPr>
                        <a:t>29</a:t>
                      </a:r>
                      <a:endParaRPr lang="en-US" sz="240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+mn-ea"/>
                          <a:ea typeface="+mn-ea"/>
                        </a:rPr>
                        <a:t>10</a:t>
                      </a:r>
                      <a:endParaRPr lang="en-US" sz="240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+mn-ea"/>
                          <a:ea typeface="+mn-ea"/>
                        </a:rPr>
                        <a:t>1</a:t>
                      </a:r>
                      <a:endParaRPr lang="en-US" sz="240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latin typeface="+mn-ea"/>
                          <a:ea typeface="+mn-ea"/>
                        </a:rPr>
                        <a:t>HỌC</a:t>
                      </a:r>
                      <a:r>
                        <a:rPr lang="en-US" sz="2400" b="1" baseline="0" smtClean="0">
                          <a:latin typeface="+mn-ea"/>
                          <a:ea typeface="+mn-ea"/>
                        </a:rPr>
                        <a:t> KỲ II</a:t>
                      </a:r>
                      <a:endParaRPr lang="en-US" sz="2400" b="1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+mn-ea"/>
                          <a:ea typeface="+mn-ea"/>
                        </a:rPr>
                        <a:t>12</a:t>
                      </a:r>
                      <a:endParaRPr lang="en-US" sz="240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+mn-ea"/>
                          <a:ea typeface="+mn-ea"/>
                        </a:rPr>
                        <a:t>27</a:t>
                      </a:r>
                      <a:endParaRPr lang="en-US" sz="240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+mn-ea"/>
                          <a:ea typeface="+mn-ea"/>
                        </a:rPr>
                        <a:t>8</a:t>
                      </a:r>
                      <a:endParaRPr lang="en-US" sz="240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+mn-ea"/>
                          <a:ea typeface="+mn-ea"/>
                        </a:rPr>
                        <a:t>1</a:t>
                      </a:r>
                      <a:endParaRPr lang="en-US" sz="240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latin typeface="+mn-ea"/>
                          <a:ea typeface="+mn-ea"/>
                        </a:rPr>
                        <a:t>CẢ</a:t>
                      </a:r>
                      <a:r>
                        <a:rPr lang="en-US" sz="2400" b="1" baseline="0" smtClean="0">
                          <a:latin typeface="+mn-ea"/>
                          <a:ea typeface="+mn-ea"/>
                        </a:rPr>
                        <a:t> NĂM</a:t>
                      </a:r>
                      <a:endParaRPr lang="en-US" sz="2400" b="1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latin typeface="+mn-ea"/>
                          <a:ea typeface="+mn-ea"/>
                        </a:rPr>
                        <a:t>9</a:t>
                      </a:r>
                      <a:endParaRPr lang="en-US" sz="2400" b="1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latin typeface="+mn-ea"/>
                          <a:ea typeface="+mn-ea"/>
                        </a:rPr>
                        <a:t>31</a:t>
                      </a:r>
                      <a:endParaRPr lang="en-US" sz="2400" b="1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latin typeface="+mn-ea"/>
                          <a:ea typeface="+mn-ea"/>
                        </a:rPr>
                        <a:t>7</a:t>
                      </a:r>
                      <a:endParaRPr lang="en-US" sz="2400" b="1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latin typeface="+mn-ea"/>
                          <a:ea typeface="+mn-ea"/>
                        </a:rPr>
                        <a:t>1</a:t>
                      </a:r>
                      <a:endParaRPr lang="en-US" sz="2400" b="1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899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16108" y="0"/>
            <a:ext cx="8927892" cy="79601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 baseline="0">
                <a:solidFill>
                  <a:schemeClr val="accent1">
                    <a:lumMod val="75000"/>
                  </a:schemeClr>
                </a:solidFill>
                <a:effectLst/>
                <a:latin typeface="+mj-ea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II: Kết quả học tập, rèn luyện của HS lớp 6A4:</a:t>
            </a:r>
            <a:endParaRPr lang="en-US">
              <a:solidFill>
                <a:schemeClr val="accent1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5806" y="830022"/>
            <a:ext cx="2287806" cy="5724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b="1" u="sng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1: Hạnh kiểm</a:t>
            </a:r>
            <a:r>
              <a:rPr lang="en-US" sz="2400" b="1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: </a:t>
            </a:r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258072"/>
              </p:ext>
            </p:extLst>
          </p:nvPr>
        </p:nvGraphicFramePr>
        <p:xfrm>
          <a:off x="703288" y="1600200"/>
          <a:ext cx="7754912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4694"/>
                <a:gridCol w="1262018"/>
                <a:gridCol w="1143000"/>
                <a:gridCol w="2295796"/>
                <a:gridCol w="120940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latin typeface="+mn-ea"/>
                          <a:ea typeface="+mn-ea"/>
                        </a:rPr>
                        <a:t>TỐT</a:t>
                      </a:r>
                      <a:endParaRPr lang="en-US" sz="2400" b="1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latin typeface="+mn-ea"/>
                          <a:ea typeface="+mn-ea"/>
                        </a:rPr>
                        <a:t>KHÁ</a:t>
                      </a:r>
                      <a:endParaRPr lang="en-US" sz="2400" b="1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latin typeface="+mn-ea"/>
                          <a:ea typeface="+mn-ea"/>
                        </a:rPr>
                        <a:t>TRUNG</a:t>
                      </a:r>
                      <a:r>
                        <a:rPr lang="en-US" sz="2400" b="1" baseline="0" smtClean="0">
                          <a:latin typeface="+mn-ea"/>
                          <a:ea typeface="+mn-ea"/>
                        </a:rPr>
                        <a:t> BÌNH</a:t>
                      </a:r>
                      <a:endParaRPr lang="en-US" sz="2400" b="1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latin typeface="+mn-ea"/>
                          <a:ea typeface="+mn-ea"/>
                        </a:rPr>
                        <a:t>YẾU</a:t>
                      </a:r>
                      <a:endParaRPr lang="en-US" sz="2400" b="1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latin typeface="+mn-ea"/>
                          <a:ea typeface="+mn-ea"/>
                        </a:rPr>
                        <a:t>CHỈ</a:t>
                      </a:r>
                      <a:r>
                        <a:rPr lang="en-US" sz="2400" b="1" baseline="0" smtClean="0">
                          <a:latin typeface="+mn-ea"/>
                          <a:ea typeface="+mn-ea"/>
                        </a:rPr>
                        <a:t> TIÊU</a:t>
                      </a:r>
                      <a:endParaRPr lang="en-US" sz="2400" b="1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+mn-ea"/>
                          <a:ea typeface="+mn-ea"/>
                        </a:rPr>
                        <a:t>40</a:t>
                      </a:r>
                      <a:endParaRPr lang="en-US" sz="240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+mn-ea"/>
                          <a:ea typeface="+mn-ea"/>
                        </a:rPr>
                        <a:t>8</a:t>
                      </a:r>
                      <a:endParaRPr lang="en-US" sz="240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+mn-ea"/>
                          <a:ea typeface="+mn-ea"/>
                        </a:rPr>
                        <a:t>2</a:t>
                      </a:r>
                      <a:endParaRPr lang="en-US" sz="240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+mn-ea"/>
                          <a:ea typeface="+mn-ea"/>
                        </a:rPr>
                        <a:t>0</a:t>
                      </a:r>
                      <a:endParaRPr lang="en-US" sz="240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latin typeface="+mn-ea"/>
                          <a:ea typeface="+mn-ea"/>
                        </a:rPr>
                        <a:t>HỌC</a:t>
                      </a:r>
                      <a:r>
                        <a:rPr lang="en-US" sz="2400" b="1" baseline="0" smtClean="0">
                          <a:latin typeface="+mn-ea"/>
                          <a:ea typeface="+mn-ea"/>
                        </a:rPr>
                        <a:t> KỲ I</a:t>
                      </a:r>
                      <a:endParaRPr lang="en-US" sz="2400" b="1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+mn-ea"/>
                          <a:ea typeface="+mn-ea"/>
                        </a:rPr>
                        <a:t>46</a:t>
                      </a:r>
                      <a:endParaRPr lang="en-US" sz="240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+mn-ea"/>
                          <a:ea typeface="+mn-ea"/>
                        </a:rPr>
                        <a:t>4</a:t>
                      </a:r>
                      <a:endParaRPr lang="en-US" sz="240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+mn-ea"/>
                          <a:ea typeface="+mn-ea"/>
                        </a:rPr>
                        <a:t>0</a:t>
                      </a:r>
                      <a:endParaRPr lang="en-US" sz="240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+mn-ea"/>
                          <a:ea typeface="+mn-ea"/>
                        </a:rPr>
                        <a:t>0</a:t>
                      </a:r>
                      <a:endParaRPr lang="en-US" sz="240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latin typeface="+mn-ea"/>
                          <a:ea typeface="+mn-ea"/>
                        </a:rPr>
                        <a:t>HỌC</a:t>
                      </a:r>
                      <a:r>
                        <a:rPr lang="en-US" sz="2400" b="1" baseline="0" smtClean="0">
                          <a:latin typeface="+mn-ea"/>
                          <a:ea typeface="+mn-ea"/>
                        </a:rPr>
                        <a:t> KỲ II</a:t>
                      </a:r>
                      <a:endParaRPr lang="en-US" sz="2400" b="1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+mn-ea"/>
                          <a:ea typeface="+mn-ea"/>
                        </a:rPr>
                        <a:t>46</a:t>
                      </a:r>
                      <a:endParaRPr lang="en-US" sz="240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+mn-ea"/>
                          <a:ea typeface="+mn-ea"/>
                        </a:rPr>
                        <a:t>2</a:t>
                      </a:r>
                      <a:endParaRPr lang="en-US" sz="240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+mn-ea"/>
                          <a:ea typeface="+mn-ea"/>
                        </a:rPr>
                        <a:t>0</a:t>
                      </a:r>
                      <a:endParaRPr lang="en-US" sz="240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+mn-ea"/>
                          <a:ea typeface="+mn-ea"/>
                        </a:rPr>
                        <a:t>0</a:t>
                      </a:r>
                      <a:endParaRPr lang="en-US" sz="240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latin typeface="+mn-ea"/>
                          <a:ea typeface="+mn-ea"/>
                        </a:rPr>
                        <a:t>CẢ</a:t>
                      </a:r>
                      <a:r>
                        <a:rPr lang="en-US" sz="2400" b="1" baseline="0" smtClean="0">
                          <a:latin typeface="+mn-ea"/>
                          <a:ea typeface="+mn-ea"/>
                        </a:rPr>
                        <a:t> NĂM</a:t>
                      </a:r>
                      <a:endParaRPr lang="en-US" sz="2400" b="1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latin typeface="+mn-ea"/>
                          <a:ea typeface="+mn-ea"/>
                        </a:rPr>
                        <a:t>46</a:t>
                      </a:r>
                      <a:endParaRPr lang="en-US" sz="2400" b="1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latin typeface="+mn-ea"/>
                          <a:ea typeface="+mn-ea"/>
                        </a:rPr>
                        <a:t>2</a:t>
                      </a:r>
                      <a:endParaRPr lang="en-US" sz="2400" b="1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latin typeface="+mn-ea"/>
                          <a:ea typeface="+mn-ea"/>
                        </a:rPr>
                        <a:t>0</a:t>
                      </a:r>
                      <a:endParaRPr lang="en-US" sz="2400" b="1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latin typeface="+mn-ea"/>
                          <a:ea typeface="+mn-ea"/>
                        </a:rPr>
                        <a:t>0</a:t>
                      </a:r>
                      <a:endParaRPr lang="en-US" sz="2400" b="1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44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NỘI DUNG TRIỂN KHAI:</a:t>
            </a:r>
            <a:endParaRPr lang="zh-CN" altLang="en-US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solidFill>
                  <a:schemeClr val="accent1">
                    <a:lumMod val="50000"/>
                  </a:schemeClr>
                </a:solidFill>
              </a:rPr>
              <a:t>Thông báo kết quả các hoạt động nhà trường trong Học kỳ II năm học 2019-2020.</a:t>
            </a:r>
          </a:p>
          <a:p>
            <a:r>
              <a:rPr lang="en-US" altLang="zh-CN" smtClean="0">
                <a:solidFill>
                  <a:schemeClr val="accent1">
                    <a:lumMod val="50000"/>
                  </a:schemeClr>
                </a:solidFill>
              </a:rPr>
              <a:t>Thông báo kết quả học tập, rèn luyện trong Học kỳ II và cả năm của HS lớp 6A4.</a:t>
            </a:r>
          </a:p>
          <a:p>
            <a:r>
              <a:rPr lang="en-US" altLang="zh-CN" smtClean="0">
                <a:solidFill>
                  <a:schemeClr val="accent1">
                    <a:lumMod val="50000"/>
                  </a:schemeClr>
                </a:solidFill>
              </a:rPr>
              <a:t>Triển khai một số công việc trong hè, đầu năm học 2020-2021.</a:t>
            </a:r>
          </a:p>
          <a:p>
            <a:pPr marL="0" indent="0">
              <a:buNone/>
            </a:pPr>
            <a:endParaRPr lang="en-US" altLang="zh-CN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47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620"/>
            <a:ext cx="8208169" cy="796011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accent1">
                    <a:lumMod val="50000"/>
                  </a:schemeClr>
                </a:solidFill>
                <a:latin typeface="+mn-lt"/>
              </a:rPr>
              <a:t>I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: Kết quả hoạt động của nhà trường:</a:t>
            </a:r>
            <a:endParaRPr lang="en-US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334000"/>
          </a:xfrm>
        </p:spPr>
        <p:txBody>
          <a:bodyPr/>
          <a:lstStyle/>
          <a:p>
            <a:pPr marL="0" indent="0" algn="l">
              <a:buNone/>
            </a:pPr>
            <a:r>
              <a:rPr lang="en-US" smtClean="0">
                <a:solidFill>
                  <a:schemeClr val="accent1">
                    <a:lumMod val="50000"/>
                  </a:schemeClr>
                </a:solidFill>
              </a:rPr>
              <a:t>*Sĩ số toàn trường: 940 HS/ 22 lớp.</a:t>
            </a:r>
          </a:p>
          <a:p>
            <a:pPr marL="0" indent="0" algn="l">
              <a:buNone/>
            </a:pPr>
            <a:r>
              <a:rPr lang="en-US" b="1" smtClean="0">
                <a:solidFill>
                  <a:schemeClr val="accent1">
                    <a:lumMod val="50000"/>
                  </a:schemeClr>
                </a:solidFill>
              </a:rPr>
              <a:t>1: Công tác dạy và học:</a:t>
            </a:r>
          </a:p>
          <a:p>
            <a:pPr marL="0" indent="0" algn="l">
              <a:buNone/>
            </a:pPr>
            <a:r>
              <a:rPr lang="en-US" altLang="en-US" smtClean="0">
                <a:solidFill>
                  <a:schemeClr val="accent1">
                    <a:lumMod val="50000"/>
                  </a:schemeClr>
                </a:solidFill>
              </a:rPr>
              <a:t>a) Về phía thầy cô:</a:t>
            </a:r>
            <a:endParaRPr lang="en-US" altLang="en-US">
              <a:solidFill>
                <a:schemeClr val="accent1">
                  <a:lumMod val="50000"/>
                </a:schemeClr>
              </a:solidFill>
            </a:endParaRPr>
          </a:p>
          <a:p>
            <a:pPr marL="688975" indent="0" algn="l">
              <a:buNone/>
            </a:pPr>
            <a:r>
              <a:rPr lang="en-US" altLang="en-US" smtClean="0">
                <a:solidFill>
                  <a:schemeClr val="accent1">
                    <a:lumMod val="50000"/>
                  </a:schemeClr>
                </a:solidFill>
              </a:rPr>
              <a:t>Phong trào </a:t>
            </a:r>
            <a:r>
              <a:rPr lang="en-US" altLang="en-US">
                <a:solidFill>
                  <a:schemeClr val="accent1">
                    <a:lumMod val="50000"/>
                  </a:schemeClr>
                </a:solidFill>
              </a:rPr>
              <a:t>thi GV </a:t>
            </a:r>
            <a:r>
              <a:rPr lang="en-US" altLang="en-US" smtClean="0">
                <a:solidFill>
                  <a:schemeClr val="accent1">
                    <a:lumMod val="50000"/>
                  </a:schemeClr>
                </a:solidFill>
              </a:rPr>
              <a:t>giỏi: Được PGD xếp </a:t>
            </a:r>
            <a:r>
              <a:rPr lang="en-US" altLang="en-US">
                <a:solidFill>
                  <a:schemeClr val="accent1">
                    <a:lumMod val="50000"/>
                  </a:schemeClr>
                </a:solidFill>
              </a:rPr>
              <a:t>loại </a:t>
            </a:r>
            <a:r>
              <a:rPr lang="en-US" altLang="en-US" smtClean="0">
                <a:solidFill>
                  <a:schemeClr val="accent1">
                    <a:lumMod val="50000"/>
                  </a:schemeClr>
                </a:solidFill>
              </a:rPr>
              <a:t>Tốt, </a:t>
            </a:r>
            <a:r>
              <a:rPr lang="en-US" altLang="en-US">
                <a:solidFill>
                  <a:schemeClr val="accent1">
                    <a:lumMod val="50000"/>
                  </a:schemeClr>
                </a:solidFill>
              </a:rPr>
              <a:t>đứng thứ 7/23 </a:t>
            </a:r>
            <a:r>
              <a:rPr lang="en-US" altLang="en-US" smtClean="0">
                <a:solidFill>
                  <a:schemeClr val="accent1">
                    <a:lumMod val="50000"/>
                  </a:schemeClr>
                </a:solidFill>
              </a:rPr>
              <a:t>toàn huyện.</a:t>
            </a:r>
          </a:p>
          <a:p>
            <a:pPr marL="0" indent="0" algn="l">
              <a:buNone/>
            </a:pPr>
            <a:r>
              <a:rPr lang="en-US" altLang="en-US" smtClean="0">
                <a:solidFill>
                  <a:schemeClr val="accent1">
                    <a:lumMod val="50000"/>
                  </a:schemeClr>
                </a:solidFill>
              </a:rPr>
              <a:t>b) Về phía học sinh:</a:t>
            </a:r>
          </a:p>
          <a:p>
            <a:pPr marL="688975" indent="0" algn="l">
              <a:buNone/>
            </a:pPr>
            <a:r>
              <a:rPr lang="en-US" altLang="en-US">
                <a:solidFill>
                  <a:schemeClr val="accent1">
                    <a:lumMod val="50000"/>
                  </a:schemeClr>
                </a:solidFill>
              </a:rPr>
              <a:t>Được PGD xếp loại </a:t>
            </a:r>
            <a:r>
              <a:rPr lang="en-US" altLang="en-US" smtClean="0">
                <a:solidFill>
                  <a:schemeClr val="accent1">
                    <a:lumMod val="50000"/>
                  </a:schemeClr>
                </a:solidFill>
              </a:rPr>
              <a:t>Tốt</a:t>
            </a:r>
            <a:r>
              <a:rPr lang="en-US" altLang="en-US">
                <a:solidFill>
                  <a:schemeClr val="accent1">
                    <a:lumMod val="50000"/>
                  </a:schemeClr>
                </a:solidFill>
              </a:rPr>
              <a:t>, đứng thứ </a:t>
            </a:r>
            <a:r>
              <a:rPr lang="en-US" altLang="en-US" smtClean="0">
                <a:solidFill>
                  <a:schemeClr val="accent1">
                    <a:lumMod val="50000"/>
                  </a:schemeClr>
                </a:solidFill>
              </a:rPr>
              <a:t>4/23 </a:t>
            </a:r>
            <a:r>
              <a:rPr lang="en-US" altLang="en-US">
                <a:solidFill>
                  <a:schemeClr val="accent1">
                    <a:lumMod val="50000"/>
                  </a:schemeClr>
                </a:solidFill>
              </a:rPr>
              <a:t>toàn </a:t>
            </a:r>
            <a:r>
              <a:rPr lang="en-US" altLang="en-US" smtClean="0">
                <a:solidFill>
                  <a:schemeClr val="accent1">
                    <a:lumMod val="50000"/>
                  </a:schemeClr>
                </a:solidFill>
              </a:rPr>
              <a:t>huyện.</a:t>
            </a:r>
          </a:p>
        </p:txBody>
      </p:sp>
    </p:spTree>
    <p:extLst>
      <p:ext uri="{BB962C8B-B14F-4D97-AF65-F5344CB8AC3E}">
        <p14:creationId xmlns:p14="http://schemas.microsoft.com/office/powerpoint/2010/main" val="72284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76620"/>
            <a:ext cx="8208169" cy="796011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accent1">
                    <a:lumMod val="50000"/>
                  </a:schemeClr>
                </a:solidFill>
                <a:latin typeface="+mn-lt"/>
              </a:rPr>
              <a:t>I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: Kết quả hoạt động của nhà trường:</a:t>
            </a:r>
            <a:endParaRPr lang="en-US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2268" y="1066800"/>
            <a:ext cx="8791731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u="sng">
                <a:solidFill>
                  <a:schemeClr val="accent1">
                    <a:lumMod val="50000"/>
                  </a:schemeClr>
                </a:solidFill>
                <a:latin typeface="+mn-ea"/>
              </a:rPr>
              <a:t>Xếp loại văn hóa</a:t>
            </a: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+mn-ea"/>
              </a:rPr>
              <a:t>: Vượt chỉ tiêu của PGD giao cho.</a:t>
            </a:r>
          </a:p>
          <a:p>
            <a:pPr marL="225425">
              <a:spcBef>
                <a:spcPts val="600"/>
              </a:spcBef>
            </a:pP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+ Giỏi: 362/940 HS đạt </a:t>
            </a: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+mn-ea"/>
              </a:rPr>
              <a:t>38,5% 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</a:t>
            </a:r>
            <a:r>
              <a:rPr lang="en-US" sz="2400" i="1" spc="-1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tăng </a:t>
            </a:r>
            <a:r>
              <a:rPr lang="en-US" sz="2400" i="1" spc="-100">
                <a:solidFill>
                  <a:schemeClr val="accent1">
                    <a:lumMod val="50000"/>
                  </a:schemeClr>
                </a:solidFill>
                <a:latin typeface="+mn-ea"/>
              </a:rPr>
              <a:t>1,2% so với năm học trước</a:t>
            </a:r>
            <a:r>
              <a:rPr lang="en-US" sz="2400" spc="-100">
                <a:solidFill>
                  <a:schemeClr val="accent1">
                    <a:lumMod val="50000"/>
                  </a:schemeClr>
                </a:solidFill>
                <a:latin typeface="+mn-ea"/>
              </a:rPr>
              <a:t>)</a:t>
            </a:r>
          </a:p>
          <a:p>
            <a:pPr marL="225425">
              <a:spcBef>
                <a:spcPts val="600"/>
              </a:spcBef>
            </a:pP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+ Tiên tiến: </a:t>
            </a: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+mn-ea"/>
              </a:rPr>
              <a:t>415/940 HS đạt 44,1% 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</a:t>
            </a:r>
            <a:r>
              <a:rPr lang="en-US" sz="2400" i="1" spc="-1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giảm </a:t>
            </a:r>
            <a:r>
              <a:rPr lang="en-US" sz="2400" i="1" spc="-100">
                <a:solidFill>
                  <a:schemeClr val="accent1">
                    <a:lumMod val="50000"/>
                  </a:schemeClr>
                </a:solidFill>
                <a:latin typeface="+mn-ea"/>
              </a:rPr>
              <a:t>0,7</a:t>
            </a:r>
            <a:r>
              <a:rPr lang="en-US" sz="2400" i="1" spc="-1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% so với năm học trước</a:t>
            </a:r>
            <a:r>
              <a:rPr lang="en-US" sz="2400" i="1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)</a:t>
            </a:r>
            <a:endParaRPr lang="en-US" sz="2400">
              <a:solidFill>
                <a:schemeClr val="accent1">
                  <a:lumMod val="50000"/>
                </a:schemeClr>
              </a:solidFill>
              <a:latin typeface="+mn-ea"/>
            </a:endParaRPr>
          </a:p>
          <a:p>
            <a:pPr>
              <a:spcBef>
                <a:spcPts val="600"/>
              </a:spcBef>
            </a:pPr>
            <a:r>
              <a:rPr lang="en-US" sz="2400" b="1" u="sng">
                <a:solidFill>
                  <a:schemeClr val="accent1">
                    <a:lumMod val="50000"/>
                  </a:schemeClr>
                </a:solidFill>
                <a:latin typeface="+mn-ea"/>
              </a:rPr>
              <a:t>Công tác đạo </a:t>
            </a:r>
            <a:r>
              <a:rPr lang="en-US" sz="2400" b="1" u="sng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đức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:</a:t>
            </a:r>
          </a:p>
          <a:p>
            <a:pPr marL="225425">
              <a:spcBef>
                <a:spcPts val="600"/>
              </a:spcBef>
            </a:pP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+ Tốt: 874/940 HS đạt </a:t>
            </a: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+mn-ea"/>
              </a:rPr>
              <a:t>93% 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</a:t>
            </a:r>
            <a:r>
              <a:rPr lang="en-US" sz="2400" i="1" spc="-1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tăng </a:t>
            </a:r>
            <a:r>
              <a:rPr lang="en-US" sz="2400" i="1" spc="-100">
                <a:solidFill>
                  <a:schemeClr val="accent1">
                    <a:lumMod val="50000"/>
                  </a:schemeClr>
                </a:solidFill>
                <a:latin typeface="+mn-ea"/>
              </a:rPr>
              <a:t>0,6</a:t>
            </a:r>
            <a:r>
              <a:rPr lang="en-US" sz="2400" i="1" spc="-1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% so với năm học trước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) </a:t>
            </a:r>
            <a:endParaRPr lang="en-US" sz="2400">
              <a:solidFill>
                <a:schemeClr val="accent1">
                  <a:lumMod val="50000"/>
                </a:schemeClr>
              </a:solidFill>
              <a:latin typeface="+mn-ea"/>
            </a:endParaRPr>
          </a:p>
          <a:p>
            <a:pPr marL="465138">
              <a:spcBef>
                <a:spcPts val="600"/>
              </a:spcBef>
            </a:pP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Không </a:t>
            </a: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+mn-ea"/>
              </a:rPr>
              <a:t>có HS đạt hạnh kiểm 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Yếu.</a:t>
            </a:r>
            <a:endParaRPr lang="en-US" sz="2400">
              <a:solidFill>
                <a:schemeClr val="accent1">
                  <a:lumMod val="50000"/>
                </a:schemeClr>
              </a:solidFill>
              <a:latin typeface="+mn-ea"/>
            </a:endParaRPr>
          </a:p>
          <a:p>
            <a:pPr>
              <a:spcBef>
                <a:spcPts val="600"/>
              </a:spcBef>
            </a:pPr>
            <a:r>
              <a:rPr lang="en-US" sz="2400" b="1" u="sng">
                <a:solidFill>
                  <a:schemeClr val="accent1">
                    <a:lumMod val="50000"/>
                  </a:schemeClr>
                </a:solidFill>
                <a:latin typeface="+mn-ea"/>
              </a:rPr>
              <a:t>Tỉ lệ lên lớp thẳng</a:t>
            </a: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+mn-ea"/>
              </a:rPr>
              <a:t>: 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928/940 HS (98,7%). </a:t>
            </a:r>
            <a:endParaRPr lang="en-US" sz="2400">
              <a:solidFill>
                <a:schemeClr val="accent1">
                  <a:lumMod val="50000"/>
                </a:schemeClr>
              </a:solidFill>
              <a:latin typeface="+mn-ea"/>
            </a:endParaRPr>
          </a:p>
          <a:p>
            <a:pPr>
              <a:spcBef>
                <a:spcPts val="600"/>
              </a:spcBef>
            </a:pPr>
            <a:r>
              <a:rPr lang="en-US" sz="2400" b="1" u="sng">
                <a:solidFill>
                  <a:schemeClr val="accent1">
                    <a:lumMod val="50000"/>
                  </a:schemeClr>
                </a:solidFill>
                <a:latin typeface="+mn-ea"/>
              </a:rPr>
              <a:t>Tỉ lệ tốt </a:t>
            </a:r>
            <a:r>
              <a:rPr lang="en-US" sz="2400" b="1" u="sng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nghiệp: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 </a:t>
            </a: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+mn-ea"/>
              </a:rPr>
              <a:t>128/128 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HS (100%).</a:t>
            </a:r>
            <a:endParaRPr lang="en-US" sz="240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0656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16108" y="0"/>
            <a:ext cx="8208169" cy="7960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 baseline="0">
                <a:solidFill>
                  <a:schemeClr val="accent1">
                    <a:lumMod val="75000"/>
                  </a:schemeClr>
                </a:solidFill>
                <a:effectLst/>
                <a:latin typeface="+mj-ea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I: Kết quả hoạt động của nhà trường:</a:t>
            </a:r>
            <a:endParaRPr lang="en-US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268" y="1066800"/>
            <a:ext cx="879173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b="1" u="sng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Danh hiệu thi đua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:</a:t>
            </a:r>
          </a:p>
          <a:p>
            <a:pPr marL="2398713" indent="-1993900">
              <a:spcAft>
                <a:spcPts val="1200"/>
              </a:spcAft>
            </a:pPr>
            <a:r>
              <a:rPr lang="en-US" sz="2400" b="1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Lớp tiên tiến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: </a:t>
            </a: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+mn-ea"/>
              </a:rPr>
              <a:t>6A1, 6A2, </a:t>
            </a:r>
            <a:r>
              <a:rPr lang="en-US" sz="24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6A4</a:t>
            </a: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+mn-ea"/>
              </a:rPr>
              <a:t>, 7A1, 7A2, 7A3, 7A5, 7A6, 8A1, 8A2, 8A4, 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9A1.</a:t>
            </a:r>
            <a:endParaRPr lang="en-US" sz="2400">
              <a:solidFill>
                <a:schemeClr val="accent1">
                  <a:lumMod val="50000"/>
                </a:schemeClr>
              </a:solidFill>
              <a:latin typeface="+mn-ea"/>
            </a:endParaRPr>
          </a:p>
          <a:p>
            <a:pPr marL="3208338" indent="-2803525">
              <a:spcAft>
                <a:spcPts val="1200"/>
              </a:spcAft>
            </a:pPr>
            <a:r>
              <a:rPr lang="en-US" sz="24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Lớp tuyên </a:t>
            </a:r>
            <a:r>
              <a:rPr lang="en-US" sz="2400" b="1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dương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: </a:t>
            </a: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+mn-ea"/>
              </a:rPr>
              <a:t>8A5, 7A4, 6A3, 8A3, 6A5, 8A6, 9A2, 9A3, 7A7, 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6A6.</a:t>
            </a:r>
            <a:endParaRPr lang="en-US" sz="240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9920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16108" y="0"/>
            <a:ext cx="8208169" cy="7960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 baseline="0">
                <a:solidFill>
                  <a:schemeClr val="accent1">
                    <a:lumMod val="75000"/>
                  </a:schemeClr>
                </a:solidFill>
                <a:effectLst/>
                <a:latin typeface="+mj-ea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I: Kết quả hoạt động của nhà trường:</a:t>
            </a:r>
            <a:endParaRPr lang="en-US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268" y="1066800"/>
            <a:ext cx="8563131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b="1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2. Phong trào TDTT và các hoạt động khác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:</a:t>
            </a:r>
          </a:p>
          <a:p>
            <a:pPr>
              <a:spcBef>
                <a:spcPts val="600"/>
              </a:spcBef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+mn-ea"/>
              </a:rPr>
              <a:t> 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   - Chạy </a:t>
            </a: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+mn-ea"/>
              </a:rPr>
              <a:t>giải báo Hà Nội mới: Trường được tặng giấy 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khen.</a:t>
            </a:r>
            <a:endParaRPr lang="en-US" sz="2400">
              <a:solidFill>
                <a:schemeClr val="accent1">
                  <a:lumMod val="50000"/>
                </a:schemeClr>
              </a:solidFill>
              <a:latin typeface="+mn-ea"/>
            </a:endParaRPr>
          </a:p>
          <a:p>
            <a:pPr marL="569913" lvl="0" indent="-569913"/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    - Hội </a:t>
            </a: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+mn-ea"/>
              </a:rPr>
              <a:t>khỏe Phù 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Đổng </a:t>
            </a: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+mn-ea"/>
              </a:rPr>
              <a:t>cấp huyện: 2 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giải nhất</a:t>
            </a: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+mn-ea"/>
              </a:rPr>
              <a:t>, 3 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giải nhì</a:t>
            </a: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+mn-ea"/>
              </a:rPr>
              <a:t>, 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3 giải </a:t>
            </a: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+mn-ea"/>
              </a:rPr>
              <a:t>ba , giải nhất môn bóng đá nam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.</a:t>
            </a:r>
            <a:endParaRPr lang="en-US" sz="2400">
              <a:solidFill>
                <a:schemeClr val="accent1">
                  <a:lumMod val="50000"/>
                </a:schemeClr>
              </a:solidFill>
              <a:latin typeface="+mn-ea"/>
            </a:endParaRPr>
          </a:p>
          <a:p>
            <a:pPr marL="509588" lvl="0" indent="-225425">
              <a:spcBef>
                <a:spcPts val="600"/>
              </a:spcBef>
            </a:pP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-  Phong trào </a:t>
            </a: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+mn-ea"/>
              </a:rPr>
              <a:t>công tác Đội, xây dựng quỹ từ thiện đạt kết quả tốt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. 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5738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16108" y="0"/>
            <a:ext cx="8208169" cy="7960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 baseline="0">
                <a:solidFill>
                  <a:schemeClr val="accent1">
                    <a:lumMod val="75000"/>
                  </a:schemeClr>
                </a:solidFill>
                <a:effectLst/>
                <a:latin typeface="+mj-ea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I: Kết quả hoạt động của nhà trường:</a:t>
            </a:r>
            <a:endParaRPr lang="en-US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6042" y="813500"/>
            <a:ext cx="8563131" cy="358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3</a:t>
            </a:r>
            <a:r>
              <a:rPr lang="en-US" sz="2400" b="1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. Các hoạt động ngoại khóa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:</a:t>
            </a:r>
          </a:p>
          <a:p>
            <a:pPr>
              <a:spcBef>
                <a:spcPts val="600"/>
              </a:spcBef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+mn-ea"/>
              </a:rPr>
              <a:t> 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   - Tổ chức sinh hoạt dưới cờ thứ Hai.</a:t>
            </a:r>
            <a:endParaRPr lang="en-US" sz="2400">
              <a:solidFill>
                <a:schemeClr val="accent1">
                  <a:lumMod val="50000"/>
                </a:schemeClr>
              </a:solidFill>
              <a:latin typeface="+mn-ea"/>
            </a:endParaRPr>
          </a:p>
          <a:p>
            <a:pPr marL="569913" lvl="0" indent="-569913">
              <a:spcBef>
                <a:spcPts val="600"/>
              </a:spcBef>
            </a:pP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    - Phối hợp tổ chức chương trình “Điều ước đêm trung thu”.</a:t>
            </a:r>
          </a:p>
          <a:p>
            <a:pPr marL="509588" lvl="0" indent="-165100">
              <a:spcBef>
                <a:spcPts val="600"/>
              </a:spcBef>
              <a:buFontTx/>
              <a:buChar char="-"/>
            </a:pP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Tổ chức các hoạt động chào mừng các ngày lễ lớn, kết hợp các hoạt động: Giáo dục kỹ năng sống, truyền thống đạo đức, pháp luật, kiến thức văn hóa … </a:t>
            </a:r>
          </a:p>
          <a:p>
            <a:pPr marL="509588" lvl="0" indent="-165100">
              <a:spcBef>
                <a:spcPts val="600"/>
              </a:spcBef>
              <a:buFontTx/>
              <a:buChar char="-"/>
            </a:pP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Tham quan kết hợp tìm hiểu lịch sử.</a:t>
            </a:r>
          </a:p>
          <a:p>
            <a:pPr marL="509588" lvl="0" indent="-165100">
              <a:spcBef>
                <a:spcPts val="600"/>
              </a:spcBef>
              <a:buFontTx/>
              <a:buChar char="-"/>
            </a:pP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Làm tốt công tác phòng chống dịch Covid-19.</a:t>
            </a:r>
          </a:p>
        </p:txBody>
      </p:sp>
    </p:spTree>
    <p:extLst>
      <p:ext uri="{BB962C8B-B14F-4D97-AF65-F5344CB8AC3E}">
        <p14:creationId xmlns:p14="http://schemas.microsoft.com/office/powerpoint/2010/main" val="188034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16108" y="0"/>
            <a:ext cx="8208169" cy="7960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 baseline="0">
                <a:solidFill>
                  <a:schemeClr val="accent1">
                    <a:lumMod val="75000"/>
                  </a:schemeClr>
                </a:solidFill>
                <a:effectLst/>
                <a:latin typeface="+mj-ea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I: Kết quả hoạt động của nhà trường:</a:t>
            </a:r>
            <a:endParaRPr lang="en-US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6042" y="813500"/>
            <a:ext cx="8563131" cy="358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3</a:t>
            </a:r>
            <a:r>
              <a:rPr lang="en-US" sz="2400" b="1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. Các hoạt động ngoại khóa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:</a:t>
            </a:r>
          </a:p>
          <a:p>
            <a:pPr>
              <a:spcBef>
                <a:spcPts val="600"/>
              </a:spcBef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+mn-ea"/>
              </a:rPr>
              <a:t> 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   - Tổ chức sinh hoạt dưới cờ thứ Hai.</a:t>
            </a:r>
            <a:endParaRPr lang="en-US" sz="2400">
              <a:solidFill>
                <a:schemeClr val="accent1">
                  <a:lumMod val="50000"/>
                </a:schemeClr>
              </a:solidFill>
              <a:latin typeface="+mn-ea"/>
            </a:endParaRPr>
          </a:p>
          <a:p>
            <a:pPr marL="569913" lvl="0" indent="-569913">
              <a:spcBef>
                <a:spcPts val="600"/>
              </a:spcBef>
            </a:pP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    - Phối hợp tổ chức chương trình “Điều ước đêm trung thu”.</a:t>
            </a:r>
          </a:p>
          <a:p>
            <a:pPr marL="509588" lvl="0" indent="-165100">
              <a:spcBef>
                <a:spcPts val="600"/>
              </a:spcBef>
              <a:buFontTx/>
              <a:buChar char="-"/>
            </a:pP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Tổ chức các hoạt động chào mừng các ngày lễ lớn, kết hợp các hoạt động: Giáo dục kỹ năng sống, truyền thống đạo đức, pháp luật, kiến thức văn hóa … </a:t>
            </a:r>
          </a:p>
          <a:p>
            <a:pPr marL="509588" lvl="0" indent="-165100">
              <a:spcBef>
                <a:spcPts val="600"/>
              </a:spcBef>
              <a:buFontTx/>
              <a:buChar char="-"/>
            </a:pP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Tham quan kết hợp tìm hiểu lịch sử.</a:t>
            </a:r>
          </a:p>
          <a:p>
            <a:pPr marL="509588" lvl="0" indent="-165100">
              <a:spcBef>
                <a:spcPts val="600"/>
              </a:spcBef>
              <a:buFontTx/>
              <a:buChar char="-"/>
            </a:pP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Làm tốt công tác phòng chống dịch Covid-19.</a:t>
            </a:r>
          </a:p>
        </p:txBody>
      </p:sp>
    </p:spTree>
    <p:extLst>
      <p:ext uri="{BB962C8B-B14F-4D97-AF65-F5344CB8AC3E}">
        <p14:creationId xmlns:p14="http://schemas.microsoft.com/office/powerpoint/2010/main" val="367943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16108" y="0"/>
            <a:ext cx="8208169" cy="7960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 baseline="0">
                <a:solidFill>
                  <a:schemeClr val="accent1">
                    <a:lumMod val="75000"/>
                  </a:schemeClr>
                </a:solidFill>
                <a:effectLst/>
                <a:latin typeface="+mj-ea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I: Kết quả hoạt động của nhà trường:</a:t>
            </a:r>
            <a:endParaRPr lang="en-US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6042" y="813500"/>
            <a:ext cx="856313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b="1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Công tác xã hội hóa giáo dục đã đạt hiệu quả tốt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b="1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5. Công tác quản lí: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b="1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6: Danh hiệu thi đua đề nghị công nhận: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+mn-ea"/>
              </a:rPr>
              <a:t> 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  - Tập thể lao động xuất sắc cấp thành phố.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+mn-ea"/>
              </a:rPr>
              <a:t> 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  - Cờ thi đua đơn vị dẫn đầu.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+mn-ea"/>
              </a:rPr>
              <a:t> 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  - Công đoàn vững mạnh cấp huyện.</a:t>
            </a:r>
          </a:p>
          <a:p>
            <a:pPr marL="465138" indent="-465138"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+mn-ea"/>
              </a:rPr>
              <a:t> 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  - Liên đội mạnh cấp thành phố, tặng cờ thi đua dẫn đầu khối huyện, tặng bằng khen của Trung ương Đoàn.</a:t>
            </a:r>
            <a:endParaRPr lang="en-US" sz="2400" smtClean="0"/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2400" smtClean="0">
              <a:solidFill>
                <a:schemeClr val="accent1">
                  <a:lumMod val="50000"/>
                </a:schemeClr>
              </a:solidFill>
              <a:latin typeface="+mn-ea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2400" smtClean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7235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000120140530A99PPBG">
  <a:themeElements>
    <a:clrScheme name="自定义 468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90C413"/>
      </a:accent1>
      <a:accent2>
        <a:srgbClr val="BABD3D"/>
      </a:accent2>
      <a:accent3>
        <a:srgbClr val="DCAB48"/>
      </a:accent3>
      <a:accent4>
        <a:srgbClr val="6B8A4B"/>
      </a:accent4>
      <a:accent5>
        <a:srgbClr val="409BA2"/>
      </a:accent5>
      <a:accent6>
        <a:srgbClr val="B84D30"/>
      </a:accent6>
      <a:hlink>
        <a:srgbClr val="00B0F0"/>
      </a:hlink>
      <a:folHlink>
        <a:srgbClr val="AFB2B4"/>
      </a:folHlink>
    </a:clrScheme>
    <a:fontScheme name="KSO主题5">
      <a:majorFont>
        <a:latin typeface="Broadway"/>
        <a:ea typeface="微软雅黑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846</Words>
  <Application>Microsoft Office PowerPoint</Application>
  <PresentationFormat>On-screen Show (4:3)</PresentationFormat>
  <Paragraphs>110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A000120140530A99PPBG</vt:lpstr>
      <vt:lpstr>PowerPoint Presentation</vt:lpstr>
      <vt:lpstr>NỘI DUNG TRIỂN KHAI:</vt:lpstr>
      <vt:lpstr>I: Kết quả hoạt động của nhà trường:</vt:lpstr>
      <vt:lpstr>I: Kết quả hoạt động của nhà trường: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Phương Thảo</dc:creator>
  <cp:lastModifiedBy>Phương Thảo</cp:lastModifiedBy>
  <cp:revision>15</cp:revision>
  <dcterms:created xsi:type="dcterms:W3CDTF">2020-07-11T13:57:05Z</dcterms:created>
  <dcterms:modified xsi:type="dcterms:W3CDTF">2020-07-11T19:37:24Z</dcterms:modified>
</cp:coreProperties>
</file>